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84" r:id="rId3"/>
    <p:sldMasterId id="2147483691" r:id="rId4"/>
  </p:sldMasterIdLst>
  <p:notesMasterIdLst>
    <p:notesMasterId r:id="rId33"/>
  </p:notesMasterIdLst>
  <p:handoutMasterIdLst>
    <p:handoutMasterId r:id="rId34"/>
  </p:handoutMasterIdLst>
  <p:sldIdLst>
    <p:sldId id="354" r:id="rId5"/>
    <p:sldId id="355" r:id="rId6"/>
    <p:sldId id="424" r:id="rId7"/>
    <p:sldId id="425" r:id="rId8"/>
    <p:sldId id="426" r:id="rId9"/>
    <p:sldId id="427" r:id="rId10"/>
    <p:sldId id="428" r:id="rId11"/>
    <p:sldId id="429" r:id="rId12"/>
    <p:sldId id="430" r:id="rId13"/>
    <p:sldId id="431" r:id="rId14"/>
    <p:sldId id="432" r:id="rId15"/>
    <p:sldId id="448" r:id="rId16"/>
    <p:sldId id="433" r:id="rId17"/>
    <p:sldId id="434" r:id="rId18"/>
    <p:sldId id="435" r:id="rId19"/>
    <p:sldId id="436" r:id="rId20"/>
    <p:sldId id="437" r:id="rId21"/>
    <p:sldId id="438" r:id="rId22"/>
    <p:sldId id="447" r:id="rId23"/>
    <p:sldId id="439" r:id="rId24"/>
    <p:sldId id="440" r:id="rId25"/>
    <p:sldId id="446" r:id="rId26"/>
    <p:sldId id="441" r:id="rId27"/>
    <p:sldId id="442" r:id="rId28"/>
    <p:sldId id="443" r:id="rId29"/>
    <p:sldId id="444" r:id="rId30"/>
    <p:sldId id="445" r:id="rId31"/>
    <p:sldId id="423" r:id="rId32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7" autoAdjust="0"/>
    <p:restoredTop sz="93678" autoAdjust="0"/>
  </p:normalViewPr>
  <p:slideViewPr>
    <p:cSldViewPr>
      <p:cViewPr>
        <p:scale>
          <a:sx n="89" d="100"/>
          <a:sy n="89" d="100"/>
        </p:scale>
        <p:origin x="-1574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7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4764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602A1-4739-4E60-90B9-8D8041668778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ED526-7549-4ECD-A723-3F1E61DE3F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9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46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6929FBC-DC2E-4090-9D68-96DC05C65C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50189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2298BE63-8DFF-4F2A-90F9-95C5926646F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ea typeface="ヒラギノ角ゴ Pro W3" pitchFamily="-84" charset="-128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163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10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2957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11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7480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1356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13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1297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6135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6870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16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39969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dirty="0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17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57504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18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3886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19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3871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5704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20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6150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21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3082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0623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23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27081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24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23432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94168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2105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27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113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341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4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398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5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7901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9711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1746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0265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62C1E0B-6DC8-4881-9999-F7E887DAFE7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8512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rgbClr val="00AEEF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rgbClr val="00AEEF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5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67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rgbClr val="005DAA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83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19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55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rgbClr val="FF7600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60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1800">
                <a:solidFill>
                  <a:schemeClr val="bg1">
                    <a:lumMod val="85000"/>
                  </a:schemeClr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10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0" i="0" cap="all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17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96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 Narrow"/>
                <a:cs typeface="Arial Narrow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eorgia"/>
                <a:cs typeface="Georgia"/>
              </a:defRPr>
            </a:lvl1pPr>
            <a:lvl2pPr>
              <a:defRPr sz="2000">
                <a:latin typeface="Georgia"/>
                <a:cs typeface="Georgia"/>
              </a:defRPr>
            </a:lvl2pPr>
            <a:lvl3pPr>
              <a:defRPr sz="1800">
                <a:latin typeface="Georgia"/>
                <a:cs typeface="Georgia"/>
              </a:defRPr>
            </a:lvl3pPr>
            <a:lvl4pPr>
              <a:defRPr sz="1600">
                <a:latin typeface="Georgia"/>
                <a:cs typeface="Georgia"/>
              </a:defRPr>
            </a:lvl4pPr>
            <a:lvl5pPr>
              <a:defRPr sz="1600">
                <a:latin typeface="Georgia"/>
                <a:cs typeface="Georgi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 Narrow"/>
                <a:cs typeface="Arial Narrow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eorgia"/>
                <a:cs typeface="Georgia"/>
              </a:defRPr>
            </a:lvl1pPr>
            <a:lvl2pPr>
              <a:defRPr sz="2000">
                <a:latin typeface="Georgia"/>
                <a:cs typeface="Georgia"/>
              </a:defRPr>
            </a:lvl2pPr>
            <a:lvl3pPr>
              <a:defRPr sz="1800">
                <a:latin typeface="Georgia"/>
                <a:cs typeface="Georgia"/>
              </a:defRPr>
            </a:lvl3pPr>
            <a:lvl4pPr>
              <a:defRPr sz="1600">
                <a:latin typeface="Georgia"/>
                <a:cs typeface="Georgia"/>
              </a:defRPr>
            </a:lvl4pPr>
            <a:lvl5pPr>
              <a:defRPr sz="1600">
                <a:latin typeface="Georgia"/>
                <a:cs typeface="Georgi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59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5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98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rgbClr val="005DAA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rgbClr val="005DAA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1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8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Georgia"/>
                <a:cs typeface="Georgia"/>
              </a:defRPr>
            </a:lvl1pPr>
            <a:lvl2pPr>
              <a:defRPr sz="2800">
                <a:latin typeface="Georgia"/>
                <a:cs typeface="Georgia"/>
              </a:defRPr>
            </a:lvl2pPr>
            <a:lvl3pPr>
              <a:defRPr sz="2400">
                <a:latin typeface="Georgia"/>
                <a:cs typeface="Georgia"/>
              </a:defRPr>
            </a:lvl3pPr>
            <a:lvl4pPr>
              <a:defRPr sz="2000">
                <a:latin typeface="Georgia"/>
                <a:cs typeface="Georgia"/>
              </a:defRPr>
            </a:lvl4pPr>
            <a:lvl5pPr>
              <a:defRPr sz="2000">
                <a:latin typeface="Georgia"/>
                <a:cs typeface="Georgi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Georgia"/>
                <a:cs typeface="Georgi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65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Georgia"/>
                <a:cs typeface="Georgi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69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61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91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2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5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1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005DAA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7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0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55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70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FF7600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0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12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82"/>
          <a:stretch>
            <a:fillRect/>
          </a:stretch>
        </p:blipFill>
        <p:spPr bwMode="auto">
          <a:xfrm>
            <a:off x="6858000" y="469900"/>
            <a:ext cx="17081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2996952"/>
            <a:ext cx="2483470" cy="8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15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272558"/>
            <a:ext cx="2483470" cy="8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0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rotary\0000 Vesko\grafics\T1819EN_Lockup_PMS-C-TRANSPER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67472"/>
            <a:ext cx="3398912" cy="7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61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rotary\0000 Vesko\grafics\T1819EN_Lockup_PMS-C-TRANSPER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528" y="2708920"/>
            <a:ext cx="3398912" cy="7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3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798" y="3021835"/>
            <a:ext cx="3637384" cy="119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57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82"/>
          <a:stretch>
            <a:fillRect/>
          </a:stretch>
        </p:blipFill>
        <p:spPr bwMode="auto">
          <a:xfrm>
            <a:off x="6651625" y="469900"/>
            <a:ext cx="17081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558733"/>
            <a:ext cx="1818692" cy="59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accent3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3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76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007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800" y="476672"/>
            <a:ext cx="1664475" cy="54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5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1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07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97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74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7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accent6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6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31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7355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86600" y="6477000"/>
            <a:ext cx="350838" cy="3444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A516-A3C7-4CAD-B1F5-944C768150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3489697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EADEB15F-0A20-456F-AF4A-1F4E00ED877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F35E6EC-4409-45EB-94D9-D97C450C5A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/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8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9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6E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8" r:id="rId6"/>
    <p:sldLayoutId id="2147484259" r:id="rId7"/>
    <p:sldLayoutId id="2147484262" r:id="rId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86600" y="6477000"/>
            <a:ext cx="1600200" cy="1381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TITLE  |  </a:t>
            </a:r>
            <a:fld id="{A1B04FAA-E9C8-4338-8FC9-2EF4234472A3}" type="slidenum">
              <a:rPr lang="en-US" sz="90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  </a:t>
            </a:r>
            <a:endParaRPr lang="en-US" sz="900" dirty="0" smtClean="0">
              <a:solidFill>
                <a:srgbClr val="958D85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051" name="Picture 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992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183" r:id="rId10"/>
    <p:sldLayoutId id="2147484228" r:id="rId11"/>
    <p:sldLayoutId id="2147484184" r:id="rId12"/>
    <p:sldLayoutId id="2147484229" r:id="rId13"/>
    <p:sldLayoutId id="2147484230" r:id="rId14"/>
    <p:sldLayoutId id="2147484231" r:id="rId15"/>
    <p:sldLayoutId id="2147484232" r:id="rId16"/>
    <p:sldLayoutId id="2147484186" r:id="rId17"/>
    <p:sldLayoutId id="2147484233" r:id="rId1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6477000"/>
            <a:ext cx="1524000" cy="1381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TITLE |  </a:t>
            </a:r>
            <a:fld id="{2A4D1648-BB23-4CA2-BD19-DD6D6A712B07}" type="slidenum">
              <a:rPr lang="en-US" sz="90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  </a:t>
            </a:r>
            <a:endParaRPr lang="en-US" sz="900" dirty="0" smtClean="0">
              <a:solidFill>
                <a:srgbClr val="958D85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3075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992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ТРЕНИРОВЪЧЕН СЕМИНАР ЗА ЕЛЕКТ ПРЕЗИДЕНТИ И СЕКРЕТАРИ (ПЕТС) </a:t>
            </a:r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23-25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09" r:id="rId7"/>
    <p:sldLayoutId id="2147484252" r:id="rId8"/>
    <p:sldLayoutId id="2147484253" r:id="rId9"/>
    <p:sldLayoutId id="2147484254" r:id="rId10"/>
    <p:sldLayoutId id="2147484255" r:id="rId11"/>
    <p:sldLayoutId id="2147484258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bg-BG" altLang="en-US" sz="6000" b="1" dirty="0" smtClean="0">
                <a:latin typeface="Arial Narrow" pitchFamily="34" charset="0"/>
                <a:cs typeface="Times New Roman" panose="02020603050405020304" pitchFamily="18" charset="0"/>
              </a:rPr>
              <a:t>Ротари клуб Централ</a:t>
            </a:r>
            <a:endParaRPr lang="en-US" sz="6000" b="1" dirty="0">
              <a:latin typeface="Arial Narrow" pitchFamily="34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bg-BG" altLang="en-US" sz="2400" b="1" dirty="0" smtClean="0">
                <a:latin typeface="Arial Narrow" pitchFamily="34" charset="0"/>
                <a:cs typeface="Times New Roman" pitchFamily="18" charset="0"/>
              </a:rPr>
              <a:t>Пламен Цветков - АДГ</a:t>
            </a:r>
            <a:endParaRPr lang="bg-BG" altLang="en-US" b="1" dirty="0" smtClean="0"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Целеви център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8" name="Content Placeholder 7" descr="KA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352896"/>
            <a:ext cx="8686800" cy="459070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Целеви център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0" name="Content Placeholder 9" descr="KA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425426"/>
            <a:ext cx="8686800" cy="467057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Целеви център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KA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302199"/>
            <a:ext cx="8534400" cy="471760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Целеви център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7" name="Content Placeholder 6" descr="KA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379760"/>
            <a:ext cx="8534400" cy="471624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Глобален изглед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KA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615719"/>
            <a:ext cx="8610600" cy="440408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Дейности по обслужване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6" name="Content Placeholder 5" descr="KA1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421789"/>
            <a:ext cx="8610600" cy="459801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Дейности по обслужване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KA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691587"/>
            <a:ext cx="8686800" cy="371861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Ресурси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KA1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295400"/>
            <a:ext cx="8229600" cy="3780628"/>
          </a:xfrm>
        </p:spPr>
      </p:pic>
      <p:sp>
        <p:nvSpPr>
          <p:cNvPr id="7" name="TextBox 6"/>
          <p:cNvSpPr txBox="1"/>
          <p:nvPr/>
        </p:nvSpPr>
        <p:spPr>
          <a:xfrm>
            <a:off x="533400" y="51816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</a:rPr>
              <a:t>	</a:t>
            </a:r>
            <a:r>
              <a:rPr lang="bg-BG" b="1" dirty="0" smtClean="0">
                <a:solidFill>
                  <a:schemeClr val="tx2"/>
                </a:solidFill>
                <a:latin typeface="Arial Narrow" pitchFamily="34" charset="0"/>
              </a:rPr>
              <a:t>ДОПЪЛНИТЕЛНИ РЕСУРСИ:</a:t>
            </a:r>
          </a:p>
          <a:p>
            <a:r>
              <a:rPr lang="bg-BG" b="1" dirty="0" smtClean="0">
                <a:solidFill>
                  <a:schemeClr val="tx2"/>
                </a:solidFill>
                <a:latin typeface="Arial Narrow" pitchFamily="34" charset="0"/>
              </a:rPr>
              <a:t>- Ръководство от Дистриктния сайт</a:t>
            </a:r>
          </a:p>
          <a:p>
            <a:r>
              <a:rPr lang="bg-BG" b="1" smtClean="0">
                <a:solidFill>
                  <a:schemeClr val="tx2"/>
                </a:solidFill>
                <a:latin typeface="Arial Narrow" pitchFamily="34" charset="0"/>
              </a:rPr>
              <a:t>- Секретариат</a:t>
            </a:r>
            <a:endParaRPr lang="en-US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Доклади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6" name="Content Placeholder 5" descr="KA1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369976"/>
            <a:ext cx="8686800" cy="464982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Доклади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8" name="Content Placeholder 7" descr="DOKLA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524000"/>
            <a:ext cx="8229600" cy="2160713"/>
          </a:xfrm>
        </p:spPr>
      </p:pic>
      <p:sp>
        <p:nvSpPr>
          <p:cNvPr id="9" name="TextBox 8"/>
          <p:cNvSpPr txBox="1"/>
          <p:nvPr/>
        </p:nvSpPr>
        <p:spPr>
          <a:xfrm>
            <a:off x="2971800" y="41148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b="1" dirty="0" smtClean="0">
                <a:solidFill>
                  <a:schemeClr val="tx2"/>
                </a:solidFill>
                <a:latin typeface="Arial Narrow" pitchFamily="34" charset="0"/>
              </a:rPr>
              <a:t>ПОЗДРАВЛЕНИЯ !!!</a:t>
            </a:r>
            <a:endParaRPr lang="en-US" sz="24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sz="2800" b="1" dirty="0" smtClean="0"/>
              <a:t>Преди да започнем работа с РК Централ 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</p:spPr>
        <p:txBody>
          <a:bodyPr lIns="0" tIns="0" rIns="0" bIns="0"/>
          <a:lstStyle/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Уверете се, че вече сте регистрирани в сайта на РИ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и посочени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като клубни Президенти или Секретари за вашата ротарианска година.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Влезте в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сайта на РИ  и разгледате данните за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клуба,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въведени в предходните години,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като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се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запознаете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 детайли с различните менюта и данните, които трябва да се въвеждат  в Ротари клуб Централ.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Вашите данни (особено е-мейл) трябва да са въведени и актуализирани в базата данни на РИ от предишния Президент или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Секретар (или изпълнителен секретар),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и да са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Ви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отразили като следващ президент или секретар. 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Определяте ясно целите на клуба за Вашата ротарианска година.  Приемате ги с решение на клуба на клубна асамблея.</a:t>
            </a:r>
            <a:endParaRPr lang="en-US" sz="20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Клубни рейтинги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6" name="Content Placeholder 5" descr="KA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523401"/>
            <a:ext cx="8534400" cy="442019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Ротари клуб Централ - заключение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Ротари клуб Централ е иновативен инструмент на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РИ,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който дава цялостна картина за дейността на Ротари клубовете и Дистриктите в реално време.</a:t>
            </a:r>
          </a:p>
          <a:p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През него преминава все по-голяма част от обмена на информация между РИ и Ротари клубовете и Дистриктите.</a:t>
            </a:r>
          </a:p>
          <a:p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За да функционира пълноценно, всички клубове трябва да публикуват целите и задачите си през ротарианската година, за да могат и те, и ръководствата на Дистрикта и на РИ да получават информация, както за прогреса в работата им, така и за тенденциите в развитието им.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ПОЧЕТНА ГРАМОТА НА РОТАРИ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6" name="Content Placeholder 5" descr="ГРАМОТ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43200" y="1371600"/>
            <a:ext cx="3739978" cy="45259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ПОЧЕТНА ГРАМОТА НА РОТАРИ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Почетната грамота на Ротари е за оценяване на Ротари клубовете, които подкрепят всеки от нашите стратегически приоритети, като изпълняват определени дейности. 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Ротари автоматично удостоверява постиженията на вашия клуб.</a:t>
            </a:r>
          </a:p>
          <a:p>
            <a:pPr algn="just"/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Постиженията ще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бъдат сравнени с данните за членството от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1 юли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2018г. и ще бъдат признати след окончателните числа от 1 юли 2019г., на 15 август 2019 г.</a:t>
            </a:r>
          </a:p>
          <a:p>
            <a:pPr>
              <a:buNone/>
            </a:pPr>
            <a:endParaRPr lang="en-US" sz="20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en-US" sz="2000" dirty="0">
              <a:solidFill>
                <a:schemeClr val="tx2"/>
              </a:solidFill>
              <a:latin typeface="Arial Narrow" pitchFamily="34" charset="0"/>
            </a:endParaRPr>
          </a:p>
        </p:txBody>
      </p:sp>
      <p:pic>
        <p:nvPicPr>
          <p:cNvPr id="5" name="Picture 4" descr="D:\RABOTNA 1\Rotary\ADG\2017-2018\ПЕТС 2018\PETS\С2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72000"/>
            <a:ext cx="1981200" cy="1405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>Цели на грамотата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1800" b="1" dirty="0" smtClean="0">
                <a:latin typeface="Arial Narrow" pitchFamily="34" charset="0"/>
              </a:rPr>
              <a:t>	</a:t>
            </a: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ПОДКРЕПА И УКРЕПВАНЕ НА КЛУБОВЕТЕ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	Постигане на най-малко 3 от следните цели: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Постигане на нетно увеличение от 1 член;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Поддържане или подобряване на задържането на настоящите и новите членове на вашия клуб;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Подобряване степента на задържане на клуба ви с 1 % </a:t>
            </a:r>
            <a:r>
              <a:rPr lang="bg-BG" sz="1800" b="1" i="1" dirty="0" smtClean="0">
                <a:solidFill>
                  <a:schemeClr val="tx2"/>
                </a:solidFill>
                <a:latin typeface="Arial Narrow" pitchFamily="34" charset="0"/>
              </a:rPr>
              <a:t>или </a:t>
            </a:r>
          </a:p>
          <a:p>
            <a:pPr lvl="0">
              <a:buNone/>
            </a:pPr>
            <a:r>
              <a:rPr lang="bg-BG" sz="1800" b="1" i="1" smtClean="0">
                <a:solidFill>
                  <a:schemeClr val="tx2"/>
                </a:solidFill>
                <a:latin typeface="Arial Narrow" pitchFamily="34" charset="0"/>
              </a:rPr>
              <a:t>	</a:t>
            </a:r>
            <a:r>
              <a:rPr lang="bg-BG" sz="1800" b="1" smtClean="0">
                <a:solidFill>
                  <a:schemeClr val="tx2"/>
                </a:solidFill>
                <a:latin typeface="Arial Narrow" pitchFamily="34" charset="0"/>
              </a:rPr>
              <a:t>Ако </a:t>
            </a:r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процентът на задържане на вашия клуб е бил 90 % или повече през </a:t>
            </a:r>
          </a:p>
          <a:p>
            <a:pPr>
              <a:buNone/>
            </a:pPr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	2017-18г., поддържайте го;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Постигане на нетно увеличение от членове-жени;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Поне 60 % от членовете на клуба да съобщават рождените си дати чрез My Rotary;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Спонсориране или ко-спонсориране на нов Ротари клуб;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Провеждане на класификационно проучване на професиите на членовете ви и работа за напасване на членската ви маса с микса от бизнеси и професии във вашата общност;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endParaRPr lang="en-US" sz="18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Цели на грамотата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1800" b="1" dirty="0" smtClean="0">
                <a:latin typeface="Arial Narrow" pitchFamily="34" charset="0"/>
              </a:rPr>
              <a:t>	</a:t>
            </a:r>
          </a:p>
          <a:p>
            <a:pPr>
              <a:buNone/>
            </a:pPr>
            <a:endParaRPr lang="bg-BG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	</a:t>
            </a: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ФОКУСИРАНЕ И УВЕЛИЧАВАНЕ НА ХУМАНИТАРНАТА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	СЛУЖБА</a:t>
            </a:r>
          </a:p>
          <a:p>
            <a:pPr>
              <a:buNone/>
            </a:pP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	Постигане на най-малко 3 от следните цели:</a:t>
            </a: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Спонсориране на общностен корпус на Ротари;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Спонсориране или ко-спонсориране на Интеракт или Ротаракт клуб;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Принос от поне $100 на член към Годишния фонд;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Увеличаване броя на членовете, участващи в проекти на служба;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Провеждане на събитие за набиране на средства или повишаване на информираността за работата на Ротари за изкореняване на полиомиелита;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Провеждане на значителен местен или международен проект на служба по една от шестте зони на фокус на Ротари;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endParaRPr lang="en-US" sz="18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Цели на грамотата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648200"/>
          </a:xfrm>
        </p:spPr>
        <p:txBody>
          <a:bodyPr/>
          <a:lstStyle/>
          <a:p>
            <a:pPr>
              <a:buNone/>
            </a:pPr>
            <a:r>
              <a:rPr lang="bg-BG" sz="1800" b="1" dirty="0" smtClean="0">
                <a:latin typeface="Arial Narrow" pitchFamily="34" charset="0"/>
              </a:rPr>
              <a:t>	</a:t>
            </a: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ПОДОБРЯВАНЕ НА ПУБЛИЧНИЯ ИМИДЖ И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	ОСВЕДОМЕНОСТ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	Постигане на най-малко 3 от следните цели: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Обявяване на успешни клубни проекти с подробности за дейностите, доброволческите часове и набраните средства на Витрината на Ротари;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Използване на специфичните насоки на Ротари, шаблони, материали от кампаниите “Хора на действието” и свързани с това ресурси;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Организиране на това клубните членове да разговарят с медиите, за да разкажат историята на вашия клуб и на Ротари;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Бъдете домакини на събитие за възпитаници на Ротари и подчертайте възможностите за работа в мрежа на Ротари;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Продължаване или установяване на партньорство ск орпоративен правителствен или не-правителствен субект и работете съвместно по даден проект;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Спонсориране на студент от Младежкия обмен или участник в RYLA.</a:t>
            </a:r>
            <a:endParaRPr lang="en-US" sz="18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endParaRPr lang="en-US" sz="18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Грамота на Ротари с Президентско отличие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</p:spPr>
        <p:txBody>
          <a:bodyPr/>
          <a:lstStyle/>
          <a:p>
            <a:pPr>
              <a:buNone/>
            </a:pPr>
            <a:r>
              <a:rPr lang="bg-BG" sz="1800" b="1" dirty="0" smtClean="0">
                <a:solidFill>
                  <a:schemeClr val="tx2"/>
                </a:solidFill>
                <a:latin typeface="Arial Narrow" pitchFamily="34" charset="0"/>
              </a:rPr>
              <a:t>	</a:t>
            </a:r>
            <a:r>
              <a:rPr lang="bg-BG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В допълнение към спечелването на Грамотата на Ротари</a:t>
            </a:r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 lvl="0"/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Постигнете нетно увеличение от 5 или повече членове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</a:rPr>
              <a:t>;</a:t>
            </a:r>
          </a:p>
          <a:p>
            <a:pPr lvl="0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Покажете как членовете на клуба ви са Хора на действието, чрез промотиране на вашия клуб и дейностите му в служба в социални медии поне 4 пъти месечно;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lvl="0"/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Инициирайте или продължете програма за лидерско, личностно или професионално развитие за спомагане уменията на членовете и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стойността на членството им;</a:t>
            </a:r>
          </a:p>
          <a:p>
            <a:pPr lvl="0"/>
            <a:endParaRPr lang="en-US" sz="11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	Само тогава ще получите: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en-US" sz="11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	СРЕБЪРНО отличие  - когато е изпълнена 1 цел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	ЗЛАТНО отличие  - когато са изпълнени 2 цели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	ПЛАТИНЕНО отличие  - когато са изпълнени 3 цели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1800" dirty="0" smtClean="0"/>
              <a:t> </a:t>
            </a:r>
            <a:endParaRPr lang="en-US" sz="1800" dirty="0" smtClean="0"/>
          </a:p>
          <a:p>
            <a:pPr>
              <a:buNone/>
            </a:pPr>
            <a:endParaRPr lang="en-US" sz="18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3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bg-BG" altLang="en-US" sz="4000" b="1" dirty="0" smtClean="0">
                <a:latin typeface="Arial Narrow" pitchFamily="34" charset="0"/>
              </a:rPr>
              <a:t>БЛАГОДАРЯ ЗА ВНИМАНИЕТО!</a:t>
            </a:r>
            <a:endParaRPr lang="en-US" altLang="en-US" sz="4000" b="1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80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>Какво е Ротари клуб Централ?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 lIns="0" tIns="0" rIns="0" bIns="0"/>
          <a:lstStyle/>
          <a:p>
            <a:pPr>
              <a:buNone/>
            </a:pP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	Ротари Клуб Централ е Онлайн инструмент и представлява база от данни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 със специфична функционалност, 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 сайта на РИ –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</a:rPr>
              <a:t> rotary.org 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и ни служи за:</a:t>
            </a:r>
          </a:p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Планиране и обявяване на цели;  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Проследяване на напредъка;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  <a:p>
            <a:pPr>
              <a:buNone/>
            </a:pP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 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bg-BG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Отчитане на постиженията;</a:t>
            </a:r>
            <a:endParaRPr lang="en-US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just"/>
            <a:endParaRPr lang="en-US" sz="20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  <p:pic>
        <p:nvPicPr>
          <p:cNvPr id="4" name="Picture 3" descr="D:\RABOTNA 1\Rotary\ADG\2017-2018\ПЕТС 2018\PETS\С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0"/>
            <a:ext cx="2306595" cy="941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Картина 1" descr="mage result for track progres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2450757" cy="1143000"/>
          </a:xfrm>
          <a:prstGeom prst="rect">
            <a:avLst/>
          </a:prstGeom>
          <a:noFill/>
          <a:extLst/>
        </p:spPr>
      </p:pic>
      <p:pic>
        <p:nvPicPr>
          <p:cNvPr id="6" name="Picture 5" descr="D:\RABOTNA 1\Rotary\ADG\2017-2018\ПЕТС 2018\PETS\С22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876800"/>
            <a:ext cx="2667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>Кой може да работи с РК Централ?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 lIns="0" tIns="0" rIns="0" bIns="0"/>
          <a:lstStyle/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Президент</a:t>
            </a:r>
          </a:p>
          <a:p>
            <a:endParaRPr lang="en-US" sz="12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Секретар</a:t>
            </a:r>
          </a:p>
          <a:p>
            <a:endParaRPr lang="en-US" sz="11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Изпълнителен Секретар</a:t>
            </a:r>
          </a:p>
          <a:p>
            <a:endParaRPr lang="en-US" sz="11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Касиер</a:t>
            </a:r>
          </a:p>
          <a:p>
            <a:endParaRPr lang="en-US" sz="11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Председател на комисия по членство</a:t>
            </a:r>
          </a:p>
          <a:p>
            <a:endParaRPr lang="en-US" sz="11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Председател на комисия за ФР</a:t>
            </a:r>
          </a:p>
          <a:p>
            <a:endParaRPr lang="en-US" sz="11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Всички останали членове на клуба могат да виждат въведените цели и прогреса в изпълнението им</a:t>
            </a:r>
            <a:r>
              <a:rPr lang="bg-BG" sz="2000" b="1" dirty="0" smtClean="0">
                <a:solidFill>
                  <a:schemeClr val="tx2"/>
                </a:solidFill>
                <a:latin typeface="Arial Narrow" pitchFamily="34" charset="0"/>
              </a:rPr>
              <a:t>! Поддържат сами профилите си.</a:t>
            </a:r>
            <a:endParaRPr lang="en-US" sz="20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bg-BG" sz="2000" b="1" dirty="0" smtClean="0"/>
              <a:t> 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Как да стигнем до РК Централ?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4" name="Content Placeholder 3" descr="КA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295400"/>
            <a:ext cx="8610600" cy="48006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Информационно табло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6" name="Content Placeholder 5" descr="KA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371601"/>
            <a:ext cx="8686800" cy="464819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Информационно табло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KA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425071"/>
            <a:ext cx="8686800" cy="467092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Информационно табло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6" name="Content Placeholder 5" descr="KA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219200"/>
            <a:ext cx="8686800" cy="48768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bg-BG" sz="2800" b="1" dirty="0" smtClean="0"/>
              <a:t>Целеви център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KA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335643"/>
            <a:ext cx="8534400" cy="468415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DTeamPresentationsSlive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DTeamPresentationsSliven</Template>
  <TotalTime>193</TotalTime>
  <Words>375</Words>
  <Application>Microsoft Office PowerPoint</Application>
  <PresentationFormat>On-screen Show (4:3)</PresentationFormat>
  <Paragraphs>146</Paragraphs>
  <Slides>28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Template DTeamPresentationsSliven</vt:lpstr>
      <vt:lpstr>Custom Design</vt:lpstr>
      <vt:lpstr>2_Custom Design</vt:lpstr>
      <vt:lpstr>3_Custom Design</vt:lpstr>
      <vt:lpstr>Ротари клуб Централ</vt:lpstr>
      <vt:lpstr> Преди да започнем работа с РК Централ !</vt:lpstr>
      <vt:lpstr>Какво е Ротари клуб Централ?</vt:lpstr>
      <vt:lpstr>Кой може да работи с РК Централ?</vt:lpstr>
      <vt:lpstr> Как да стигнем до РК Централ? </vt:lpstr>
      <vt:lpstr> Информационно табло </vt:lpstr>
      <vt:lpstr> Информационно табло </vt:lpstr>
      <vt:lpstr> Информационно табло </vt:lpstr>
      <vt:lpstr> Целеви център </vt:lpstr>
      <vt:lpstr> Целеви център </vt:lpstr>
      <vt:lpstr> Целеви център </vt:lpstr>
      <vt:lpstr> Целеви център </vt:lpstr>
      <vt:lpstr> Целеви център </vt:lpstr>
      <vt:lpstr> Глобален изглед </vt:lpstr>
      <vt:lpstr> Дейности по обслужване </vt:lpstr>
      <vt:lpstr> Дейности по обслужване </vt:lpstr>
      <vt:lpstr> Ресурси </vt:lpstr>
      <vt:lpstr> Доклади </vt:lpstr>
      <vt:lpstr> Доклади </vt:lpstr>
      <vt:lpstr> Клубни рейтинги </vt:lpstr>
      <vt:lpstr> Ротари клуб Централ - заключение </vt:lpstr>
      <vt:lpstr> ПОЧЕТНА ГРАМОТА НА РОТАРИ </vt:lpstr>
      <vt:lpstr> ПОЧЕТНА ГРАМОТА НА РОТАРИ </vt:lpstr>
      <vt:lpstr>Цели на грамотата</vt:lpstr>
      <vt:lpstr> Цели на грамотата </vt:lpstr>
      <vt:lpstr> Цели на грамотата </vt:lpstr>
      <vt:lpstr> Грамота на Ротари с Президентско отличие </vt:lpstr>
      <vt:lpstr>БЛАГОДАРЯ ЗА ВНИМАНИЕТО!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Предстоящи събития в Д2482</dc:title>
  <dc:creator>Tanya</dc:creator>
  <cp:lastModifiedBy>Windows User</cp:lastModifiedBy>
  <cp:revision>56</cp:revision>
  <dcterms:created xsi:type="dcterms:W3CDTF">2018-02-05T05:59:03Z</dcterms:created>
  <dcterms:modified xsi:type="dcterms:W3CDTF">2018-03-22T06:46:55Z</dcterms:modified>
</cp:coreProperties>
</file>